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318" r:id="rId3"/>
    <p:sldId id="357" r:id="rId4"/>
    <p:sldId id="358" r:id="rId5"/>
    <p:sldId id="3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D6DEE-90F3-4188-B892-098152CC7677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E9601-CD9C-469D-9090-9E9C33ABC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5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20293-21A6-4C67-BA16-F81730EE5541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8702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B7453-7367-42DF-AEDB-625AC5E1C3C7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304219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6A42E-B6C9-4C60-8B08-85FE3DB4BFD1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28934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14F9BD7-115B-4C8C-A384-AF4A1A7E2A90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54226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22ABC7-821C-42C3-A207-273D783D7F13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5117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736E4-4C78-424A-BB3C-675864895C75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9773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B2480-88E6-4B35-A795-BDD407AEB8F6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75737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D26137-52CD-4243-87CF-E96021575997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9845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1DEAD-D62B-41F1-A5A5-DD9B147FC1BF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85909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5B28A-68FD-4843-943D-16D4F60442B7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06506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FBA785-144A-4E26-9634-B52DE6DADC64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67639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DB905A-5BF7-4553-80C0-1F51DA97FC7E}" type="slidenum">
              <a:rPr lang="vi-VN">
                <a:solidFill>
                  <a:srgbClr val="000000"/>
                </a:solidFill>
              </a:rPr>
              <a:pPr/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8473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/>
              <a:t>Nhấn soạn thảo kiểu tiêu đề trang cái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/>
              <a:t>Nhấn soạn thảo các kiểu văn bản trang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34445F-170A-4A91-9E1F-8E8D76F0802B}" type="slidenum">
              <a:rPr lang="vi-V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4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9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9" presetClass="exit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ppt_h/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6" grpId="1"/>
      <p:bldP spid="1027" grpId="0" build="p">
        <p:tmplLst>
          <p:tmpl lvl="1">
            <p:tnLst>
              <p:par>
                <p:cTn presetID="39" presetClass="entr" presetSubtype="0" ac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20"/>
                          </p:val>
                        </p:tav>
                        <p:tav tm="50000">
                          <p:val>
                            <p:strVal val="#ppt_h/2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5000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3"/>
                          </p:val>
                        </p:tav>
                        <p:tav tm="5000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9" presetClass="entr" presetSubtype="0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20"/>
                          </p:val>
                        </p:tav>
                        <p:tav tm="50000">
                          <p:val>
                            <p:strVal val="#ppt_h/2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5000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3"/>
                          </p:val>
                        </p:tav>
                        <p:tav tm="5000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9" presetClass="entr" presetSubtype="0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20"/>
                          </p:val>
                        </p:tav>
                        <p:tav tm="50000">
                          <p:val>
                            <p:strVal val="#ppt_h/2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5000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3"/>
                          </p:val>
                        </p:tav>
                        <p:tav tm="5000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9" presetClass="entr" presetSubtype="0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20"/>
                          </p:val>
                        </p:tav>
                        <p:tav tm="50000">
                          <p:val>
                            <p:strVal val="#ppt_h/2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5000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3"/>
                          </p:val>
                        </p:tav>
                        <p:tav tm="5000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9" presetClass="entr" presetSubtype="0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20"/>
                          </p:val>
                        </p:tav>
                        <p:tav tm="50000">
                          <p:val>
                            <p:strVal val="#ppt_h/2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5000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3"/>
                          </p:val>
                        </p:tav>
                        <p:tav tm="5000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7" grpId="1" build="allAtOnce">
        <p:tmplLst>
          <p:tmpl lvl="1">
            <p:tnLst>
              <p:par>
                <p:cTn presetID="39" presetClass="exit" presetSubtype="0" decel="100000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/20"/>
                          </p:val>
                        </p:tav>
                        <p:tav tm="100000">
                          <p:val>
                            <p:strVal val="ppt_h/2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3"/>
                          </p:val>
                        </p:tav>
                        <p:tav tm="100000">
                          <p:val>
                            <p:strVal val="ppt_w+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-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39" presetClass="exit" presetSubtype="0" decel="100000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/20"/>
                          </p:val>
                        </p:tav>
                        <p:tav tm="100000">
                          <p:val>
                            <p:strVal val="ppt_h/2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3"/>
                          </p:val>
                        </p:tav>
                        <p:tav tm="100000">
                          <p:val>
                            <p:strVal val="ppt_w+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-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39" presetClass="exit" presetSubtype="0" decel="100000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/20"/>
                          </p:val>
                        </p:tav>
                        <p:tav tm="100000">
                          <p:val>
                            <p:strVal val="ppt_h/2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3"/>
                          </p:val>
                        </p:tav>
                        <p:tav tm="100000">
                          <p:val>
                            <p:strVal val="ppt_w+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-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39" presetClass="exit" presetSubtype="0" decel="100000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/20"/>
                          </p:val>
                        </p:tav>
                        <p:tav tm="100000">
                          <p:val>
                            <p:strVal val="ppt_h/2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3"/>
                          </p:val>
                        </p:tav>
                        <p:tav tm="100000">
                          <p:val>
                            <p:strVal val="ppt_w+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-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39" presetClass="exit" presetSubtype="0" decel="100000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/20"/>
                          </p:val>
                        </p:tav>
                        <p:tav tm="100000">
                          <p:val>
                            <p:strVal val="ppt_h/2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3"/>
                          </p:val>
                        </p:tav>
                        <p:tav tm="100000">
                          <p:val>
                            <p:strVal val="ppt_w+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"/>
                          </p:val>
                        </p:tav>
                        <p:tav tm="100000">
                          <p:val>
                            <p:strVal val="ppt_x-.3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WordArt 2"/>
          <p:cNvSpPr>
            <a:spLocks noChangeArrowheads="1" noChangeShapeType="1" noTextEdit="1"/>
          </p:cNvSpPr>
          <p:nvPr/>
        </p:nvSpPr>
        <p:spPr bwMode="auto">
          <a:xfrm>
            <a:off x="2424113" y="2205039"/>
            <a:ext cx="7632700" cy="21605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3600" b="1" kern="10" dirty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 Giới thiệu môn học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kern="10" dirty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TRIẾT HỌC MÁC – LÊNIN</a:t>
            </a:r>
          </a:p>
        </p:txBody>
      </p:sp>
      <p:sp>
        <p:nvSpPr>
          <p:cNvPr id="4111" name="WordArt 15"/>
          <p:cNvSpPr>
            <a:spLocks noChangeArrowheads="1" noChangeShapeType="1" noTextEdit="1"/>
          </p:cNvSpPr>
          <p:nvPr/>
        </p:nvSpPr>
        <p:spPr bwMode="auto">
          <a:xfrm>
            <a:off x="5008880" y="4683761"/>
            <a:ext cx="5842000" cy="184086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u="sng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Giảng</a:t>
            </a:r>
            <a:r>
              <a:rPr lang="en-US" sz="3600" u="sng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 </a:t>
            </a:r>
            <a:r>
              <a:rPr lang="en-US" sz="3600" u="sng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viên</a:t>
            </a:r>
            <a:endParaRPr lang="vi-VN" sz="3600" u="sng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FF00"/>
              </a:solidFill>
              <a:latin typeface="Arial Đen"/>
              <a:cs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3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ThS</a:t>
            </a:r>
            <a:r>
              <a:rPr lang="vi-V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. ĐỒNG THỊ TUYỀN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ĐT: 0985898672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Email: </a:t>
            </a:r>
            <a:r>
              <a:rPr lang="en-US" sz="3600" kern="10" dirty="0" err="1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tuyen.dongthi</a:t>
            </a:r>
            <a:r>
              <a:rPr lang="vi-V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@</a:t>
            </a:r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Đen"/>
                <a:cs typeface="Arial"/>
              </a:rPr>
              <a:t>phenikaa-uni.edu.vn</a:t>
            </a:r>
          </a:p>
        </p:txBody>
      </p:sp>
      <p:sp>
        <p:nvSpPr>
          <p:cNvPr id="4113" name="WordArt 17"/>
          <p:cNvSpPr>
            <a:spLocks noChangeArrowheads="1" noChangeShapeType="1" noTextEdit="1"/>
          </p:cNvSpPr>
          <p:nvPr/>
        </p:nvSpPr>
        <p:spPr bwMode="auto">
          <a:xfrm>
            <a:off x="3287714" y="188913"/>
            <a:ext cx="5545137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14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BỘ GIÁO DỤC VÀ ĐÀO TẠO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TRƯỜNG ĐẠI HỌC </a:t>
            </a:r>
            <a:r>
              <a:rPr lang="en-US" sz="3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PHENIKAA</a:t>
            </a:r>
            <a:endParaRPr lang="vi-VN" sz="3600" b="1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4114" name="AutoShape 18"/>
          <p:cNvSpPr>
            <a:spLocks noChangeAspect="1" noChangeArrowheads="1"/>
          </p:cNvSpPr>
          <p:nvPr/>
        </p:nvSpPr>
        <p:spPr bwMode="auto">
          <a:xfrm flipV="1">
            <a:off x="3575050" y="1341438"/>
            <a:ext cx="5041900" cy="69850"/>
          </a:xfrm>
          <a:prstGeom prst="flowChartPredefinedProcess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9374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WordArt 2" descr="Cẩm thạch trắng"/>
          <p:cNvSpPr>
            <a:spLocks noChangeArrowheads="1" noChangeShapeType="1" noTextEdit="1"/>
          </p:cNvSpPr>
          <p:nvPr/>
        </p:nvSpPr>
        <p:spPr bwMode="auto">
          <a:xfrm>
            <a:off x="3159760" y="518160"/>
            <a:ext cx="5831840" cy="38387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49827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kern="10" dirty="0">
                <a:ln w="9525"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latin typeface="Arial Đen"/>
                <a:cs typeface="Arial"/>
              </a:rPr>
              <a:t>KẾT CẤU </a:t>
            </a:r>
          </a:p>
        </p:txBody>
      </p:sp>
      <p:sp>
        <p:nvSpPr>
          <p:cNvPr id="45059" name="WordArt 3"/>
          <p:cNvSpPr>
            <a:spLocks noChangeArrowheads="1" noChangeShapeType="1" noTextEdit="1"/>
          </p:cNvSpPr>
          <p:nvPr/>
        </p:nvSpPr>
        <p:spPr bwMode="auto">
          <a:xfrm>
            <a:off x="2164080" y="1554480"/>
            <a:ext cx="8138160" cy="147853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75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2000" b="1" kern="10" dirty="0">
                <a:ln w="9525">
                  <a:solidFill>
                    <a:srgbClr val="00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en-US" sz="2000" b="1" kern="10" dirty="0" err="1">
                <a:ln w="9525">
                  <a:solidFill>
                    <a:srgbClr val="00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Chương</a:t>
            </a:r>
            <a:r>
              <a:rPr lang="en-US" sz="2000" b="1" kern="10" dirty="0">
                <a:ln w="9525">
                  <a:solidFill>
                    <a:srgbClr val="00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 1</a:t>
            </a:r>
            <a:endParaRPr lang="vi-VN" sz="2000" b="1" kern="10" dirty="0">
              <a:ln w="9525">
                <a:solidFill>
                  <a:srgbClr val="00FF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vi-VN" sz="2000" b="1" kern="10" dirty="0">
                <a:ln w="9525">
                  <a:solidFill>
                    <a:srgbClr val="00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 KHÁI LUẬN VỀ TRIẾT HỌC VÀ TRIẾT HỌC MÁC – LÊNIN</a:t>
            </a:r>
            <a:endParaRPr lang="en-US" sz="2000" b="1" dirty="0">
              <a:solidFill>
                <a:srgbClr val="FF0000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45060" name="AutoShape 4"/>
          <p:cNvSpPr>
            <a:spLocks noChangeAspect="1" noChangeArrowheads="1"/>
          </p:cNvSpPr>
          <p:nvPr/>
        </p:nvSpPr>
        <p:spPr bwMode="auto">
          <a:xfrm>
            <a:off x="2782888" y="1092450"/>
            <a:ext cx="6769100" cy="146117"/>
          </a:xfrm>
          <a:prstGeom prst="flowChartPredefinedProcess">
            <a:avLst/>
          </a:prstGeom>
          <a:gradFill rotWithShape="0">
            <a:gsLst>
              <a:gs pos="0">
                <a:srgbClr val="000000"/>
              </a:gs>
              <a:gs pos="10000">
                <a:srgbClr val="000040"/>
              </a:gs>
              <a:gs pos="25000">
                <a:srgbClr val="400040"/>
              </a:gs>
              <a:gs pos="37500">
                <a:srgbClr val="8F0040"/>
              </a:gs>
              <a:gs pos="45000">
                <a:srgbClr val="F27300"/>
              </a:gs>
              <a:gs pos="50000">
                <a:srgbClr val="FFBF00"/>
              </a:gs>
              <a:gs pos="55001">
                <a:srgbClr val="F27300"/>
              </a:gs>
              <a:gs pos="62500">
                <a:srgbClr val="8F0040"/>
              </a:gs>
              <a:gs pos="75000">
                <a:srgbClr val="400040"/>
              </a:gs>
              <a:gs pos="90000">
                <a:srgbClr val="000040"/>
              </a:gs>
              <a:gs pos="100000">
                <a:srgbClr val="000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5061" name="AutoShape 5"/>
          <p:cNvSpPr>
            <a:spLocks noChangeAspect="1" noChangeArrowheads="1"/>
          </p:cNvSpPr>
          <p:nvPr/>
        </p:nvSpPr>
        <p:spPr bwMode="auto">
          <a:xfrm flipV="1">
            <a:off x="2711450" y="6421119"/>
            <a:ext cx="6985000" cy="159067"/>
          </a:xfrm>
          <a:prstGeom prst="flowChartPredefinedProcess">
            <a:avLst/>
          </a:prstGeom>
          <a:gradFill rotWithShape="0">
            <a:gsLst>
              <a:gs pos="0">
                <a:srgbClr val="000000"/>
              </a:gs>
              <a:gs pos="10000">
                <a:srgbClr val="000040"/>
              </a:gs>
              <a:gs pos="25000">
                <a:srgbClr val="400040"/>
              </a:gs>
              <a:gs pos="37500">
                <a:srgbClr val="8F0040"/>
              </a:gs>
              <a:gs pos="45000">
                <a:srgbClr val="F27300"/>
              </a:gs>
              <a:gs pos="50000">
                <a:srgbClr val="FFBF00"/>
              </a:gs>
              <a:gs pos="55001">
                <a:srgbClr val="F27300"/>
              </a:gs>
              <a:gs pos="62500">
                <a:srgbClr val="8F0040"/>
              </a:gs>
              <a:gs pos="75000">
                <a:srgbClr val="400040"/>
              </a:gs>
              <a:gs pos="90000">
                <a:srgbClr val="000040"/>
              </a:gs>
              <a:gs pos="100000">
                <a:srgbClr val="000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5062" name="WordArt 6"/>
          <p:cNvSpPr>
            <a:spLocks noChangeArrowheads="1" noChangeShapeType="1" noTextEdit="1"/>
          </p:cNvSpPr>
          <p:nvPr/>
        </p:nvSpPr>
        <p:spPr bwMode="auto">
          <a:xfrm>
            <a:off x="2286000" y="3248919"/>
            <a:ext cx="8016240" cy="141356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0" dirty="0" err="1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Chương</a:t>
            </a:r>
            <a:r>
              <a:rPr lang="en-US" sz="24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 2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Times New Roman"/>
                <a:cs typeface="Times New Roman"/>
              </a:rPr>
              <a:t>CHỦ NGHĨA DUY VẬT BIỆN CHỨNG</a:t>
            </a:r>
          </a:p>
        </p:txBody>
      </p:sp>
      <p:sp>
        <p:nvSpPr>
          <p:cNvPr id="45063" name="WordArt 7"/>
          <p:cNvSpPr>
            <a:spLocks noChangeArrowheads="1" noChangeShapeType="1" noTextEdit="1"/>
          </p:cNvSpPr>
          <p:nvPr/>
        </p:nvSpPr>
        <p:spPr bwMode="auto">
          <a:xfrm>
            <a:off x="2286000" y="4978400"/>
            <a:ext cx="7945119" cy="12588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0" dirty="0" err="1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Chương</a:t>
            </a:r>
            <a:r>
              <a:rPr lang="en-US" sz="24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 3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CHỦ NGHĨA DUY VẬT LỊCH SỬ</a:t>
            </a:r>
          </a:p>
        </p:txBody>
      </p:sp>
    </p:spTree>
    <p:extLst>
      <p:ext uri="{BB962C8B-B14F-4D97-AF65-F5344CB8AC3E}">
        <p14:creationId xmlns:p14="http://schemas.microsoft.com/office/powerpoint/2010/main" val="2842602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animBg="1"/>
      <p:bldP spid="450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872038" y="298450"/>
            <a:ext cx="5795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tabLst>
                <a:tab pos="1582738" algn="l"/>
              </a:tabLst>
              <a:defRPr/>
            </a:pPr>
            <a:endParaRPr lang="nb-NO" sz="14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1774825" y="555595"/>
            <a:ext cx="84978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1582738" algn="l"/>
              </a:tabLst>
              <a:defRPr/>
            </a:pPr>
            <a:r>
              <a:rPr lang="en-US" sz="2000" b="1" dirty="0">
                <a:solidFill>
                  <a:srgbClr val="009999"/>
                </a:solidFill>
                <a:latin typeface="Arial"/>
                <a:cs typeface="Arial"/>
              </a:rPr>
              <a:t>TÀI LIỆU PHỤC VỤ HỌC TẬP, NGHIÊN CỨU</a:t>
            </a:r>
          </a:p>
        </p:txBody>
      </p:sp>
      <p:sp>
        <p:nvSpPr>
          <p:cNvPr id="65540" name="AutoShape 4"/>
          <p:cNvSpPr>
            <a:spLocks noChangeAspect="1" noChangeArrowheads="1"/>
          </p:cNvSpPr>
          <p:nvPr/>
        </p:nvSpPr>
        <p:spPr bwMode="auto">
          <a:xfrm>
            <a:off x="2783632" y="994511"/>
            <a:ext cx="6336704" cy="61628"/>
          </a:xfrm>
          <a:prstGeom prst="flowChartPredefinedProcess">
            <a:avLst/>
          </a:prstGeom>
          <a:gradFill rotWithShape="0">
            <a:gsLst>
              <a:gs pos="0">
                <a:srgbClr val="000000"/>
              </a:gs>
              <a:gs pos="10000">
                <a:srgbClr val="000040"/>
              </a:gs>
              <a:gs pos="25000">
                <a:srgbClr val="400040"/>
              </a:gs>
              <a:gs pos="37500">
                <a:srgbClr val="8F0040"/>
              </a:gs>
              <a:gs pos="45000">
                <a:srgbClr val="F27300"/>
              </a:gs>
              <a:gs pos="50000">
                <a:srgbClr val="FFBF00"/>
              </a:gs>
              <a:gs pos="55001">
                <a:srgbClr val="F27300"/>
              </a:gs>
              <a:gs pos="62500">
                <a:srgbClr val="8F0040"/>
              </a:gs>
              <a:gs pos="75000">
                <a:srgbClr val="400040"/>
              </a:gs>
              <a:gs pos="90000">
                <a:srgbClr val="000040"/>
              </a:gs>
              <a:gs pos="100000">
                <a:srgbClr val="000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843280" y="1361488"/>
            <a:ext cx="10485120" cy="454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177800" indent="-177800" algn="just">
              <a:lnSpc>
                <a:spcPct val="150000"/>
              </a:lnSpc>
              <a:defRPr/>
            </a:pP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- </a:t>
            </a:r>
            <a:r>
              <a:rPr lang="vi-VN" sz="2400" b="1" u="sng" dirty="0">
                <a:solidFill>
                  <a:srgbClr val="0070C0"/>
                </a:solidFill>
                <a:latin typeface="Arial"/>
                <a:cs typeface="Arial"/>
              </a:rPr>
              <a:t>Tài liệu/giáo trình chính: </a:t>
            </a:r>
          </a:p>
          <a:p>
            <a:pPr marL="355600" indent="-355600" algn="just">
              <a:lnSpc>
                <a:spcPct val="150000"/>
              </a:lnSpc>
              <a:defRPr/>
            </a:pP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[1]. Bộ Giáo dục và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Đào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tạo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, </a:t>
            </a:r>
            <a:r>
              <a:rPr lang="en-US" sz="2400" b="1" i="1" dirty="0" err="1">
                <a:solidFill>
                  <a:srgbClr val="0070C0"/>
                </a:solidFill>
                <a:latin typeface="Arial"/>
                <a:cs typeface="Arial"/>
              </a:rPr>
              <a:t>Giáo</a:t>
            </a:r>
            <a:r>
              <a:rPr lang="en-US" sz="2400" b="1" i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2400" b="1" i="1" dirty="0" err="1">
                <a:solidFill>
                  <a:srgbClr val="0070C0"/>
                </a:solidFill>
                <a:latin typeface="Arial"/>
                <a:cs typeface="Arial"/>
              </a:rPr>
              <a:t>trình</a:t>
            </a:r>
            <a:r>
              <a:rPr lang="en-US" sz="2400" b="1" i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b="1" i="1" dirty="0" err="1">
                <a:solidFill>
                  <a:srgbClr val="0070C0"/>
                </a:solidFill>
                <a:latin typeface="Arial"/>
                <a:cs typeface="Arial"/>
              </a:rPr>
              <a:t>Triết</a:t>
            </a:r>
            <a:r>
              <a:rPr lang="vi-VN" sz="2400" b="1" i="1" dirty="0">
                <a:solidFill>
                  <a:srgbClr val="0070C0"/>
                </a:solidFill>
                <a:latin typeface="Arial"/>
                <a:cs typeface="Arial"/>
              </a:rPr>
              <a:t> học Mác – </a:t>
            </a:r>
            <a:r>
              <a:rPr lang="vi-VN" sz="2400" b="1" i="1" dirty="0" err="1">
                <a:solidFill>
                  <a:srgbClr val="0070C0"/>
                </a:solidFill>
                <a:latin typeface="Arial"/>
                <a:cs typeface="Arial"/>
              </a:rPr>
              <a:t>Lênin</a:t>
            </a:r>
            <a:r>
              <a:rPr lang="vi-VN" sz="2400" b="1" i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i="1" dirty="0">
                <a:solidFill>
                  <a:srgbClr val="0070C0"/>
                </a:solidFill>
                <a:latin typeface="Arial"/>
                <a:cs typeface="Arial"/>
              </a:rPr>
              <a:t>(Dành cho bậc đại </a:t>
            </a:r>
            <a:r>
              <a:rPr lang="vi-VN" sz="2400" i="1" dirty="0" err="1">
                <a:solidFill>
                  <a:srgbClr val="0070C0"/>
                </a:solidFill>
                <a:latin typeface="Arial"/>
                <a:cs typeface="Arial"/>
              </a:rPr>
              <a:t>học</a:t>
            </a:r>
            <a:r>
              <a:rPr lang="vi-VN" sz="2400" i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i="1" dirty="0" err="1">
                <a:solidFill>
                  <a:srgbClr val="0070C0"/>
                </a:solidFill>
                <a:latin typeface="Arial"/>
                <a:cs typeface="Arial"/>
              </a:rPr>
              <a:t>hệ</a:t>
            </a:r>
            <a:r>
              <a:rPr lang="vi-VN" sz="2400" i="1" dirty="0">
                <a:solidFill>
                  <a:srgbClr val="0070C0"/>
                </a:solidFill>
                <a:latin typeface="Arial"/>
                <a:cs typeface="Arial"/>
              </a:rPr>
              <a:t> không chuyên lý luận chính </a:t>
            </a:r>
            <a:r>
              <a:rPr lang="vi-VN" sz="2400" i="1" dirty="0" err="1">
                <a:solidFill>
                  <a:srgbClr val="0070C0"/>
                </a:solidFill>
                <a:latin typeface="Arial"/>
                <a:cs typeface="Arial"/>
              </a:rPr>
              <a:t>trị</a:t>
            </a:r>
            <a:r>
              <a:rPr lang="vi-VN" sz="2400" i="1" dirty="0">
                <a:solidFill>
                  <a:srgbClr val="0070C0"/>
                </a:solidFill>
                <a:latin typeface="Arial"/>
                <a:cs typeface="Arial"/>
              </a:rPr>
              <a:t>)</a:t>
            </a:r>
            <a:r>
              <a:rPr lang="en-US" sz="2400" dirty="0">
                <a:solidFill>
                  <a:srgbClr val="0070C0"/>
                </a:solidFill>
                <a:latin typeface="Arial"/>
                <a:cs typeface="Arial"/>
              </a:rPr>
              <a:t>,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Nxb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Chính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trị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Quốc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gia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Sự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thật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,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Hà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70C0"/>
                </a:solidFill>
                <a:latin typeface="Arial"/>
                <a:cs typeface="Arial"/>
              </a:rPr>
              <a:t>Nội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, 20</a:t>
            </a:r>
            <a:r>
              <a:rPr lang="en-US" sz="2400" dirty="0">
                <a:solidFill>
                  <a:srgbClr val="0070C0"/>
                </a:solidFill>
                <a:latin typeface="Arial"/>
                <a:cs typeface="Arial"/>
              </a:rPr>
              <a:t>21.</a:t>
            </a:r>
            <a:r>
              <a:rPr lang="vi-VN" sz="240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endParaRPr lang="en-US" sz="24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355600" indent="-355600" algn="just">
              <a:lnSpc>
                <a:spcPct val="150000"/>
              </a:lnSpc>
              <a:defRPr/>
            </a:pPr>
            <a:r>
              <a:rPr lang="vi-VN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400" b="1" u="sng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u="sng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tham </a:t>
            </a:r>
            <a:r>
              <a:rPr lang="vi-VN" sz="2400" b="1" u="sng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vi-VN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vi-V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algn="just">
              <a:lnSpc>
                <a:spcPct val="150000"/>
              </a:lnSpc>
              <a:defRPr/>
            </a:pP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[2]. Bộ Giáo dục và Đào tạo, 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Giáo trình Những nguyên lý cơ bản của chủ nghĩa Mác – Lênin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, Nxb Chính trị Quốc gia Sự thật, Hà Nội, 2018. (Phần thứ nhất).</a:t>
            </a:r>
          </a:p>
        </p:txBody>
      </p:sp>
    </p:spTree>
    <p:extLst>
      <p:ext uri="{BB962C8B-B14F-4D97-AF65-F5344CB8AC3E}">
        <p14:creationId xmlns:p14="http://schemas.microsoft.com/office/powerpoint/2010/main" val="4681286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872038" y="298450"/>
            <a:ext cx="5795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tabLst>
                <a:tab pos="1582738" algn="l"/>
              </a:tabLst>
              <a:defRPr/>
            </a:pPr>
            <a:endParaRPr lang="nb-NO" sz="14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1847528" y="336113"/>
            <a:ext cx="84251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1582738" algn="l"/>
              </a:tabLst>
              <a:defRPr/>
            </a:pPr>
            <a:r>
              <a:rPr lang="en-US" sz="2000" b="1" dirty="0">
                <a:solidFill>
                  <a:srgbClr val="009999"/>
                </a:solidFill>
                <a:latin typeface="Arial"/>
                <a:cs typeface="Arial"/>
              </a:rPr>
              <a:t>TÀI LIỆU PHỤC VỤ HỌC TẬP, NGHIÊN CỨU</a:t>
            </a:r>
          </a:p>
        </p:txBody>
      </p:sp>
      <p:sp>
        <p:nvSpPr>
          <p:cNvPr id="65540" name="AutoShape 4"/>
          <p:cNvSpPr>
            <a:spLocks noChangeAspect="1" noChangeArrowheads="1"/>
          </p:cNvSpPr>
          <p:nvPr/>
        </p:nvSpPr>
        <p:spPr bwMode="auto">
          <a:xfrm>
            <a:off x="2423319" y="839714"/>
            <a:ext cx="7345362" cy="71438"/>
          </a:xfrm>
          <a:prstGeom prst="flowChartPredefinedProcess">
            <a:avLst/>
          </a:prstGeom>
          <a:gradFill rotWithShape="0">
            <a:gsLst>
              <a:gs pos="0">
                <a:srgbClr val="000000"/>
              </a:gs>
              <a:gs pos="10000">
                <a:srgbClr val="000040"/>
              </a:gs>
              <a:gs pos="25000">
                <a:srgbClr val="400040"/>
              </a:gs>
              <a:gs pos="37500">
                <a:srgbClr val="8F0040"/>
              </a:gs>
              <a:gs pos="45000">
                <a:srgbClr val="F27300"/>
              </a:gs>
              <a:gs pos="50000">
                <a:srgbClr val="FFBF00"/>
              </a:gs>
              <a:gs pos="55001">
                <a:srgbClr val="F27300"/>
              </a:gs>
              <a:gs pos="62500">
                <a:srgbClr val="8F0040"/>
              </a:gs>
              <a:gs pos="75000">
                <a:srgbClr val="400040"/>
              </a:gs>
              <a:gs pos="90000">
                <a:srgbClr val="000040"/>
              </a:gs>
              <a:gs pos="100000">
                <a:srgbClr val="000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158240" y="1352027"/>
            <a:ext cx="9926320" cy="44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538163" indent="-446088" algn="just">
              <a:lnSpc>
                <a:spcPct val="150000"/>
              </a:lnSpc>
              <a:defRPr/>
            </a:pP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3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] TS</a:t>
            </a: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Phạm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Văn Sinh (Chủ biên), 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Ngân hàng câu hỏi thi, kiểm tra môn Những nguyên lý cơ bản của chủ nghĩa Mác – Lênin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, Nxb Chính trị Quốc gia - Sự thật, Hà Nội, 2015. (Chương mở đầu, I, II, III).</a:t>
            </a:r>
          </a:p>
          <a:p>
            <a:pPr marL="538163" indent="-446088" algn="just">
              <a:lnSpc>
                <a:spcPct val="150000"/>
              </a:lnSpc>
              <a:defRPr/>
            </a:pP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[</a:t>
            </a: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4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]</a:t>
            </a: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Hội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đồng Trung ương chỉ đạo biên soạn giáo trình quốc gia các môn khoa học Mác - Lênin, tư tưởng Hồ Chí Minh, 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Giáo trình Triết học Mác - Lênin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, Nxb Chính trị quốc gia, Hà Nội, 2008.</a:t>
            </a:r>
            <a:endParaRPr lang="en-US" sz="24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538163" indent="-446088" algn="just">
              <a:lnSpc>
                <a:spcPct val="150000"/>
              </a:lnSpc>
              <a:defRPr/>
            </a:pP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[5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]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Bộ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Giáo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dục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và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Đào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tạo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, </a:t>
            </a:r>
            <a:r>
              <a:rPr lang="vi-VN" sz="2400" i="1" dirty="0" err="1">
                <a:solidFill>
                  <a:srgbClr val="00B050"/>
                </a:solidFill>
                <a:latin typeface="Arial"/>
                <a:cs typeface="Arial"/>
              </a:rPr>
              <a:t>Triết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i="1" dirty="0" err="1">
                <a:solidFill>
                  <a:srgbClr val="00B050"/>
                </a:solidFill>
                <a:latin typeface="Arial"/>
                <a:cs typeface="Arial"/>
              </a:rPr>
              <a:t>học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i="1" dirty="0" err="1">
                <a:solidFill>
                  <a:srgbClr val="00B050"/>
                </a:solidFill>
                <a:latin typeface="Arial"/>
                <a:cs typeface="Arial"/>
              </a:rPr>
              <a:t>Mác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 – </a:t>
            </a:r>
            <a:r>
              <a:rPr lang="vi-VN" sz="2400" i="1" dirty="0" err="1">
                <a:solidFill>
                  <a:srgbClr val="00B050"/>
                </a:solidFill>
                <a:latin typeface="Arial"/>
                <a:cs typeface="Arial"/>
              </a:rPr>
              <a:t>Lênin</a:t>
            </a:r>
            <a:r>
              <a:rPr lang="en-US" sz="2400" i="1" dirty="0">
                <a:solidFill>
                  <a:srgbClr val="00B050"/>
                </a:solidFill>
                <a:latin typeface="Arial"/>
                <a:cs typeface="Arial"/>
              </a:rPr>
              <a:t>,</a:t>
            </a:r>
            <a:r>
              <a:rPr lang="vi-VN" sz="2400" i="1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Tài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liệu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tập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huấn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giảng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viên </a:t>
            </a: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l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ý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luận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chính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vi-VN" sz="2400" dirty="0" err="1">
                <a:solidFill>
                  <a:srgbClr val="00B050"/>
                </a:solidFill>
                <a:latin typeface="Arial"/>
                <a:cs typeface="Arial"/>
              </a:rPr>
              <a:t>trị</a:t>
            </a:r>
            <a:r>
              <a:rPr lang="vi-VN" sz="2400" dirty="0">
                <a:solidFill>
                  <a:srgbClr val="00B050"/>
                </a:solidFill>
                <a:latin typeface="Arial"/>
                <a:cs typeface="Arial"/>
              </a:rPr>
              <a:t> (8/2019)</a:t>
            </a:r>
            <a:r>
              <a:rPr lang="en-US" sz="2400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  <a:endParaRPr lang="vi-VN" sz="2400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00297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1503680" y="369564"/>
            <a:ext cx="916432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CƯƠNG CHI TIẾT HỌC PHẦN</a:t>
            </a:r>
          </a:p>
          <a:p>
            <a:pPr algn="ctr"/>
            <a:r>
              <a:rPr lang="en-US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tin)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310640" y="5244926"/>
            <a:ext cx="9773920" cy="74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538163" indent="-446088" algn="ctr">
              <a:lnSpc>
                <a:spcPct val="150000"/>
              </a:lnSpc>
              <a:defRPr/>
            </a:pP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CHÚC CÁC EM THÀNH CÔNG</a:t>
            </a:r>
            <a:endParaRPr lang="en-US" sz="3200" b="1" i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E165BCF-976B-47EA-BF89-4758E7D1CC88}"/>
              </a:ext>
            </a:extLst>
          </p:cNvPr>
          <p:cNvGrpSpPr>
            <a:grpSpLocks/>
          </p:cNvGrpSpPr>
          <p:nvPr/>
        </p:nvGrpSpPr>
        <p:grpSpPr bwMode="auto">
          <a:xfrm>
            <a:off x="2219960" y="1530984"/>
            <a:ext cx="7757160" cy="3796031"/>
            <a:chOff x="453" y="2704"/>
            <a:chExt cx="2222" cy="1043"/>
          </a:xfrm>
        </p:grpSpPr>
        <p:pic>
          <p:nvPicPr>
            <p:cNvPr id="7" name="Picture 7" descr="花">
              <a:extLst>
                <a:ext uri="{FF2B5EF4-FFF2-40B4-BE49-F238E27FC236}">
                  <a16:creationId xmlns:a16="http://schemas.microsoft.com/office/drawing/2014/main" id="{FB3F2DD1-9CE9-4940-9191-F8C5683C158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" y="2704"/>
              <a:ext cx="1584" cy="1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 descr="feather_writes">
              <a:extLst>
                <a:ext uri="{FF2B5EF4-FFF2-40B4-BE49-F238E27FC236}">
                  <a16:creationId xmlns:a16="http://schemas.microsoft.com/office/drawing/2014/main" id="{5D29DCBF-04B2-46E5-98D3-B7061768D9C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067"/>
              <a:ext cx="1134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Candle-04-june">
              <a:extLst>
                <a:ext uri="{FF2B5EF4-FFF2-40B4-BE49-F238E27FC236}">
                  <a16:creationId xmlns:a16="http://schemas.microsoft.com/office/drawing/2014/main" id="{07044B33-B102-44CB-B8A6-394F2348867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3022"/>
              <a:ext cx="180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rc 10">
              <a:extLst>
                <a:ext uri="{FF2B5EF4-FFF2-40B4-BE49-F238E27FC236}">
                  <a16:creationId xmlns:a16="http://schemas.microsoft.com/office/drawing/2014/main" id="{CC863E86-7CA5-4980-8F08-9160E1E6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" y="2749"/>
              <a:ext cx="2222" cy="862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73"/>
                    <a:pt x="9203" y="432"/>
                    <a:pt x="20822" y="13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973"/>
                    <a:pt x="9203" y="432"/>
                    <a:pt x="20822" y="13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107157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Thiết kế mặc định">
  <a:themeElements>
    <a:clrScheme name="Thiết kế mặc địn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hiết kế mặc định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hiết kế mặc địn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iết kế mặc địn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iết kế mặc địn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iết kế mặc địn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iết kế mặc địn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iết kế mặc địn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iết kế mặc địn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iết kế mặc địn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iết kế mặc địn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iết kế mặc địn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iết kế mặc địn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iết kế mặc địn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346</Words>
  <Application>Microsoft Office PowerPoint</Application>
  <PresentationFormat>Màn hình rộng</PresentationFormat>
  <Paragraphs>27</Paragraphs>
  <Slides>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</vt:i4>
      </vt:variant>
    </vt:vector>
  </HeadingPairs>
  <TitlesOfParts>
    <vt:vector size="11" baseType="lpstr">
      <vt:lpstr>Arial</vt:lpstr>
      <vt:lpstr>Arial Đen</vt:lpstr>
      <vt:lpstr>Calibri</vt:lpstr>
      <vt:lpstr>Times New Roman</vt:lpstr>
      <vt:lpstr>Verdana</vt:lpstr>
      <vt:lpstr>1_Thiết kế mặc định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Tuyền Đồng</dc:creator>
  <cp:lastModifiedBy>Tuyền Đồng</cp:lastModifiedBy>
  <cp:revision>4</cp:revision>
  <dcterms:created xsi:type="dcterms:W3CDTF">2021-10-24T09:51:42Z</dcterms:created>
  <dcterms:modified xsi:type="dcterms:W3CDTF">2021-10-24T18:16:01Z</dcterms:modified>
</cp:coreProperties>
</file>